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1" r:id="rId8"/>
    <p:sldId id="262" r:id="rId9"/>
    <p:sldId id="263" r:id="rId10"/>
    <p:sldId id="264" r:id="rId11"/>
    <p:sldId id="260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BE2B7-BF33-458A-8169-43225E5A2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D58601-2A53-4723-B8E1-5BBA26DD2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033682-6403-42DA-96CE-3866DF6A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CC31D7-235B-4E07-BE6F-613DD164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C0575D-6D57-409C-A8C6-2C97772E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33130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BB1D9-8806-4880-81AF-0551C78A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0057B7-7EA9-4A3F-979C-768232F7E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B3693-27D5-40AC-91B3-E78A66AA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F6F18C-BD57-4118-8CD6-ED54B86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275803-0DEE-4467-96F3-AC26E370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2161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EA846F-0239-42F8-B3D4-CA746AF28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C3BC34-5CE0-4E1D-84CA-EC505ED5E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7733EF-349A-4378-9792-FB3F1D64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5A62F-0CBF-42DB-A180-9E1F0A73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7C0128-34BB-4619-95A2-FF2950A4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85905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AE07A-621E-4BDD-B6EC-090CD48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8E25B-B67B-4E91-8760-E2E6C986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720A1C-9CBB-4405-8A32-F2B27350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A8BED2-7078-408A-A601-B3070348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6CE70-A1BF-49FA-AF51-58DAE9EB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987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AC655-1481-4EEA-98DB-31E7DCDD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E9ECB7-DBD9-4833-AB43-8FC096AF8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EECBFE-342A-43C8-A661-305743B3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52A62A-94A6-4DE8-B4C0-4285675D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DF5A72-3966-42CD-A838-190840A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50000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84156-05F0-41E9-9A5C-D06449CC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AD842-DD43-4840-A406-2FA0B2DDF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F4ECD2-DAB5-40C8-B752-FF5094C2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B90D83-03BC-4B51-898E-F30C0BDD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03735E-8216-4CAB-A2B9-4566CDAB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9A728-81DA-4CE4-9504-9C21C41A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77982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E51FF-1CEF-4CCD-B1A3-D7DE2845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D27100-7901-48DC-BEFD-34FFCB28A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9D3738-3951-44AB-BBDA-669EE93F9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28B9ED-02C1-452C-90C1-4F2310043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4CDF38-AFB3-4734-A29A-651B08284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0C7113-02DC-49D3-A35A-61F0188A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49194B-2032-4E82-AD58-60AC4828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A6CBAE-3A26-4D77-BF7A-C2CD9C9B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64647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3ABFD-003A-4ECF-BD13-C0D15A70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39E954-32F6-4A63-9C14-0DC07BA0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46C44A-FBB6-4663-BA1B-54E4CBE2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ACCD46-1CB1-4998-B2D3-9C35800C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6413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670AB9-38FC-4D43-A7AD-91AD1D33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A5B320-D0FC-448A-9DBC-A8F69706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AE12DD-7E78-467C-9C50-775D102D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7940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4D38F-C60D-4B18-8D70-9BD408DD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EBA371-E003-49C1-BA68-A2860946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6A036-9BFD-4073-B10E-4DDA84F2C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4ACCA9-DAA7-4F7A-89C4-DCA93944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2CD6CA-6BB4-4DC9-BDCE-C6A479BD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91BB2C-0E61-4A86-8BDD-4E0464E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15500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6F0B8-3A74-4289-B3D3-513AEE8D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548143-03D4-40EB-860B-1239C3EA4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CDC484-F770-4383-BA24-B072B7DE2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3AFBB5-1CC8-4C8E-AA25-9AF21047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9B2B3B-B710-40CE-8513-A6E419E4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1B1E75-8B13-4FB0-94F0-CC1B4BF4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7345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900C3-1B7C-45CD-896B-D36B86B9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A64E1-57FA-4181-B395-1A1109001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E1158A-56D8-451F-B6D9-CB0C390D2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B732-1D6E-413E-B739-11C552C6319F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A32A8F-F111-4E2C-8666-EEF42FDB4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2D8F8C-2489-481D-B17B-8C68C0BAE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32636-4C90-48CF-BCC9-3061B2222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55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946EBE-8F03-4F71-8B0F-5DE5A91D48DD}"/>
              </a:ext>
            </a:extLst>
          </p:cNvPr>
          <p:cNvSpPr/>
          <p:nvPr/>
        </p:nvSpPr>
        <p:spPr>
          <a:xfrm>
            <a:off x="412377" y="376519"/>
            <a:ext cx="848061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822780-4464-4BE5-AE1F-D4057B5D329A}"/>
              </a:ext>
            </a:extLst>
          </p:cNvPr>
          <p:cNvSpPr/>
          <p:nvPr/>
        </p:nvSpPr>
        <p:spPr>
          <a:xfrm rot="19436501">
            <a:off x="7607954" y="3702773"/>
            <a:ext cx="3896882" cy="55574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E3BB8F1-7392-40A6-A417-DC05DF789C9B}"/>
              </a:ext>
            </a:extLst>
          </p:cNvPr>
          <p:cNvSpPr/>
          <p:nvPr/>
        </p:nvSpPr>
        <p:spPr>
          <a:xfrm>
            <a:off x="9623611" y="376519"/>
            <a:ext cx="2156012" cy="218738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8BA0F-9629-4C3B-82D7-3877598DBED1}"/>
              </a:ext>
            </a:extLst>
          </p:cNvPr>
          <p:cNvSpPr txBox="1"/>
          <p:nvPr/>
        </p:nvSpPr>
        <p:spPr>
          <a:xfrm>
            <a:off x="923365" y="1566952"/>
            <a:ext cx="7969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err="1">
                <a:solidFill>
                  <a:schemeClr val="tx2">
                    <a:lumMod val="50000"/>
                  </a:schemeClr>
                </a:solidFill>
              </a:rPr>
              <a:t>Board</a:t>
            </a:r>
            <a:r>
              <a:rPr lang="en-US" sz="11500" dirty="0" err="1">
                <a:solidFill>
                  <a:schemeClr val="tx2">
                    <a:lumMod val="50000"/>
                  </a:schemeClr>
                </a:solidFill>
              </a:rPr>
              <a:t>Meets</a:t>
            </a:r>
            <a:endParaRPr lang="ru-RU" sz="115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0F0D6-8396-4A09-8EA6-B5ADEB374A8A}"/>
              </a:ext>
            </a:extLst>
          </p:cNvPr>
          <p:cNvSpPr txBox="1"/>
          <p:nvPr/>
        </p:nvSpPr>
        <p:spPr>
          <a:xfrm>
            <a:off x="5172633" y="3088253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Segoe Print" panose="02000600000000000000" pitchFamily="2" charset="0"/>
                <a:ea typeface="Artifakt Element Medium" panose="020B0603050000020004" pitchFamily="34" charset="-52"/>
              </a:rPr>
              <a:t>против твоего одиночества</a:t>
            </a:r>
          </a:p>
        </p:txBody>
      </p:sp>
    </p:spTree>
    <p:extLst>
      <p:ext uri="{BB962C8B-B14F-4D97-AF65-F5344CB8AC3E}">
        <p14:creationId xmlns:p14="http://schemas.microsoft.com/office/powerpoint/2010/main" val="42820549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580897" y="366164"/>
            <a:ext cx="11295851" cy="60455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825E99-2AEA-4BAE-A5CF-0C1A0439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81" y="5758543"/>
            <a:ext cx="1166533" cy="71554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>
            <a:off x="163270" y="1436916"/>
            <a:ext cx="2381354" cy="5205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2025319" y="5695150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B504D60-77C7-43E4-A99E-99F0D5A965C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845589" y="6111254"/>
            <a:ext cx="168528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9F77B7-B047-4402-8F77-272B805EBF50}"/>
              </a:ext>
            </a:extLst>
          </p:cNvPr>
          <p:cNvSpPr txBox="1"/>
          <p:nvPr/>
        </p:nvSpPr>
        <p:spPr>
          <a:xfrm rot="16200000">
            <a:off x="-1425863" y="1560206"/>
            <a:ext cx="63844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аналогов</a:t>
            </a:r>
            <a:endParaRPr lang="ru-RU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 rot="16200000">
            <a:off x="-1694568" y="3108435"/>
            <a:ext cx="4975795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Анализ</a:t>
            </a:r>
            <a:endParaRPr lang="ru-RU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F95D19B0-FEF0-415B-BAEA-6A122A77D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95355"/>
              </p:ext>
            </p:extLst>
          </p:nvPr>
        </p:nvGraphicFramePr>
        <p:xfrm>
          <a:off x="3547759" y="206694"/>
          <a:ext cx="8413024" cy="5585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5765">
                  <a:extLst>
                    <a:ext uri="{9D8B030D-6E8A-4147-A177-3AD203B41FA5}">
                      <a16:colId xmlns:a16="http://schemas.microsoft.com/office/drawing/2014/main" val="3110416347"/>
                    </a:ext>
                  </a:extLst>
                </a:gridCol>
                <a:gridCol w="1979103">
                  <a:extLst>
                    <a:ext uri="{9D8B030D-6E8A-4147-A177-3AD203B41FA5}">
                      <a16:colId xmlns:a16="http://schemas.microsoft.com/office/drawing/2014/main" val="235603680"/>
                    </a:ext>
                  </a:extLst>
                </a:gridCol>
                <a:gridCol w="3741682">
                  <a:extLst>
                    <a:ext uri="{9D8B030D-6E8A-4147-A177-3AD203B41FA5}">
                      <a16:colId xmlns:a16="http://schemas.microsoft.com/office/drawing/2014/main" val="4163226093"/>
                    </a:ext>
                  </a:extLst>
                </a:gridCol>
                <a:gridCol w="636474">
                  <a:extLst>
                    <a:ext uri="{9D8B030D-6E8A-4147-A177-3AD203B41FA5}">
                      <a16:colId xmlns:a16="http://schemas.microsoft.com/office/drawing/2014/main" val="860347868"/>
                    </a:ext>
                  </a:extLst>
                </a:gridCol>
              </a:tblGrid>
              <a:tr h="239139"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Дизайн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1146175" algn="ctr"/>
                          <a:tab pos="2292985" algn="r"/>
                        </a:tabLst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      Цветовая гамма (3)	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3/3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54239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Целостность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74695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Загруженность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336099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Удобство использования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Навигация (8)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7/8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9147"/>
                  </a:ext>
                </a:extLst>
              </a:tr>
              <a:tr h="250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Поиск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1395548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Порог входа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Функциональная перегруженность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69777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Интуитивная понятность интерфейса (9)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8/9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6725420"/>
                  </a:ext>
                </a:extLst>
              </a:tr>
              <a:tr h="489426">
                <a:tc rowSpan="9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Функциональность относительно выбранной предметной области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Рецензирование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отзыва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dirty="0">
                          <a:effectLst/>
                        </a:rPr>
                        <a:t>0/5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445382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оценивания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2739972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мероприятием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мероприятия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0" algn="l"/>
                        </a:tabLst>
                      </a:pPr>
                      <a:r>
                        <a:rPr lang="ru-RU" sz="1600" dirty="0">
                          <a:effectLst/>
                        </a:rPr>
                        <a:t>8/8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3714995"/>
                  </a:ext>
                </a:extLst>
              </a:tr>
              <a:tr h="3026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мероприятия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4/4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121864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принятия участия в мероприятие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7/8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057968"/>
                  </a:ext>
                </a:extLst>
              </a:tr>
              <a:tr h="2688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информацией о настольной игре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Качество подачи информации (12)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0/12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461609"/>
                  </a:ext>
                </a:extLst>
              </a:tr>
              <a:tr h="5055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Количество параметров описывающий настольную игры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0/8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964816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Регистрация и Авторизация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358775" algn="l"/>
                        </a:tabLst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Скорость регистрации и авторизации (6)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6/6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692020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аккаунта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2/4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900971"/>
                  </a:ext>
                </a:extLst>
              </a:tr>
              <a:tr h="140338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</a:rPr>
                        <a:t>Итог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>
                          <a:effectLst/>
                        </a:rPr>
                        <a:t>63</a:t>
                      </a:r>
                      <a:endParaRPr lang="ru-RU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245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85A0447-8715-42DD-80FC-2456B8E30C4E}"/>
              </a:ext>
            </a:extLst>
          </p:cNvPr>
          <p:cNvSpPr txBox="1"/>
          <p:nvPr/>
        </p:nvSpPr>
        <p:spPr>
          <a:xfrm>
            <a:off x="5816314" y="5792330"/>
            <a:ext cx="24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Boards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804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3239848" y="273424"/>
            <a:ext cx="8665281" cy="63111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>
            <a:off x="0" y="650293"/>
            <a:ext cx="3896882" cy="55574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10682807" y="5169320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A1F326-302E-4FF2-A564-073394120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8678" y="997953"/>
            <a:ext cx="11157856" cy="4655914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C9E9A900-E6A8-4688-BDE7-4495EA295211}"/>
              </a:ext>
            </a:extLst>
          </p:cNvPr>
          <p:cNvSpPr/>
          <p:nvPr/>
        </p:nvSpPr>
        <p:spPr>
          <a:xfrm>
            <a:off x="10165736" y="5438500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7F6E1AB-C433-4DEA-BA51-6EEA1DFB0BF9}"/>
              </a:ext>
            </a:extLst>
          </p:cNvPr>
          <p:cNvSpPr/>
          <p:nvPr/>
        </p:nvSpPr>
        <p:spPr>
          <a:xfrm>
            <a:off x="286871" y="3412689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E15120-A29A-4112-9896-365BE2F707CD}"/>
              </a:ext>
            </a:extLst>
          </p:cNvPr>
          <p:cNvSpPr/>
          <p:nvPr/>
        </p:nvSpPr>
        <p:spPr>
          <a:xfrm>
            <a:off x="106937" y="3990321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6CEA1-90EC-4EC7-B08A-8752DDAF2B6C}"/>
              </a:ext>
            </a:extLst>
          </p:cNvPr>
          <p:cNvSpPr txBox="1"/>
          <p:nvPr/>
        </p:nvSpPr>
        <p:spPr>
          <a:xfrm>
            <a:off x="2925425" y="4516348"/>
            <a:ext cx="821176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План </a:t>
            </a:r>
            <a:r>
              <a:rPr lang="ru-RU" sz="6600" b="1" dirty="0">
                <a:solidFill>
                  <a:schemeClr val="accent2">
                    <a:lumMod val="50000"/>
                  </a:schemeClr>
                </a:solidFill>
              </a:rPr>
              <a:t>работ</a:t>
            </a:r>
          </a:p>
        </p:txBody>
      </p:sp>
    </p:spTree>
    <p:extLst>
      <p:ext uri="{BB962C8B-B14F-4D97-AF65-F5344CB8AC3E}">
        <p14:creationId xmlns:p14="http://schemas.microsoft.com/office/powerpoint/2010/main" val="25110576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726925" y="131909"/>
            <a:ext cx="8665281" cy="63111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>
            <a:off x="7331620" y="1034143"/>
            <a:ext cx="5668232" cy="5031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8864893" y="704632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E9A900-E6A8-4688-BDE7-4495EA295211}"/>
              </a:ext>
            </a:extLst>
          </p:cNvPr>
          <p:cNvSpPr/>
          <p:nvPr/>
        </p:nvSpPr>
        <p:spPr>
          <a:xfrm>
            <a:off x="8278839" y="839544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7F6E1AB-C433-4DEA-BA51-6EEA1DFB0BF9}"/>
              </a:ext>
            </a:extLst>
          </p:cNvPr>
          <p:cNvSpPr/>
          <p:nvPr/>
        </p:nvSpPr>
        <p:spPr>
          <a:xfrm>
            <a:off x="535118" y="4787582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E15120-A29A-4112-9896-365BE2F707CD}"/>
              </a:ext>
            </a:extLst>
          </p:cNvPr>
          <p:cNvSpPr/>
          <p:nvPr/>
        </p:nvSpPr>
        <p:spPr>
          <a:xfrm>
            <a:off x="316790" y="3859849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6CEA1-90EC-4EC7-B08A-8752DDAF2B6C}"/>
              </a:ext>
            </a:extLst>
          </p:cNvPr>
          <p:cNvSpPr txBox="1"/>
          <p:nvPr/>
        </p:nvSpPr>
        <p:spPr>
          <a:xfrm>
            <a:off x="1800425" y="1508049"/>
            <a:ext cx="821176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>
                <a:solidFill>
                  <a:schemeClr val="accent1">
                    <a:lumMod val="50000"/>
                  </a:schemeClr>
                </a:solidFill>
              </a:rPr>
              <a:t>Спасибо</a:t>
            </a:r>
            <a:endParaRPr lang="ru-RU" sz="6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61B22-2E50-4A7A-9345-ABCEA96F22F5}"/>
              </a:ext>
            </a:extLst>
          </p:cNvPr>
          <p:cNvSpPr txBox="1"/>
          <p:nvPr/>
        </p:nvSpPr>
        <p:spPr>
          <a:xfrm>
            <a:off x="4960861" y="2975878"/>
            <a:ext cx="650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2">
                    <a:lumMod val="50000"/>
                  </a:schemeClr>
                </a:solidFill>
              </a:rPr>
              <a:t>за внимание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236929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3239848" y="273424"/>
            <a:ext cx="8665281" cy="63111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>
            <a:off x="0" y="1095456"/>
            <a:ext cx="3896882" cy="43582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3426512" y="1512892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107695" y="2343575"/>
            <a:ext cx="33977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Цель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25A94-D8BD-4573-88D4-1D6E5CBF9F37}"/>
              </a:ext>
            </a:extLst>
          </p:cNvPr>
          <p:cNvSpPr txBox="1"/>
          <p:nvPr/>
        </p:nvSpPr>
        <p:spPr>
          <a:xfrm>
            <a:off x="4382901" y="2397948"/>
            <a:ext cx="760371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accent2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автоматизация организации мероприятий по настольным играм</a:t>
            </a:r>
          </a:p>
          <a:p>
            <a:r>
              <a:rPr lang="ru-RU" sz="3200" dirty="0">
                <a:solidFill>
                  <a:schemeClr val="accent2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accent2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популяризация настольных игр</a:t>
            </a:r>
            <a:endParaRPr lang="ru-RU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71C76-65B7-4E9C-9BD6-650813BC261C}"/>
              </a:ext>
            </a:extLst>
          </p:cNvPr>
          <p:cNvSpPr txBox="1"/>
          <p:nvPr/>
        </p:nvSpPr>
        <p:spPr>
          <a:xfrm>
            <a:off x="205384" y="3906053"/>
            <a:ext cx="6400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9422417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475129" y="273423"/>
            <a:ext cx="11205884" cy="65845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4212709" y="-1838401"/>
            <a:ext cx="3730723" cy="55574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7451022" y="2428430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3563068" y="-32858"/>
            <a:ext cx="506586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Задачи</a:t>
            </a: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92F0AB8B-9F75-4106-B99C-20DFE92B5478}"/>
              </a:ext>
            </a:extLst>
          </p:cNvPr>
          <p:cNvSpPr/>
          <p:nvPr/>
        </p:nvSpPr>
        <p:spPr>
          <a:xfrm>
            <a:off x="1909481" y="2805665"/>
            <a:ext cx="7377953" cy="3899935"/>
          </a:xfrm>
          <a:custGeom>
            <a:avLst/>
            <a:gdLst>
              <a:gd name="connsiteX0" fmla="*/ 3672959 w 4516436"/>
              <a:gd name="connsiteY0" fmla="*/ 0 h 3137647"/>
              <a:gd name="connsiteX1" fmla="*/ 768394 w 4516436"/>
              <a:gd name="connsiteY1" fmla="*/ 941294 h 3137647"/>
              <a:gd name="connsiteX2" fmla="*/ 4515641 w 4516436"/>
              <a:gd name="connsiteY2" fmla="*/ 2052918 h 3137647"/>
              <a:gd name="connsiteX3" fmla="*/ 391876 w 4516436"/>
              <a:gd name="connsiteY3" fmla="*/ 2644588 h 3137647"/>
              <a:gd name="connsiteX4" fmla="*/ 248441 w 4516436"/>
              <a:gd name="connsiteY4" fmla="*/ 3137647 h 313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436" h="3137647">
                <a:moveTo>
                  <a:pt x="3672959" y="0"/>
                </a:moveTo>
                <a:cubicBezTo>
                  <a:pt x="2150453" y="299570"/>
                  <a:pt x="627947" y="599141"/>
                  <a:pt x="768394" y="941294"/>
                </a:cubicBezTo>
                <a:cubicBezTo>
                  <a:pt x="908841" y="1283447"/>
                  <a:pt x="4578394" y="1769036"/>
                  <a:pt x="4515641" y="2052918"/>
                </a:cubicBezTo>
                <a:cubicBezTo>
                  <a:pt x="4452888" y="2336800"/>
                  <a:pt x="1103076" y="2463800"/>
                  <a:pt x="391876" y="2644588"/>
                </a:cubicBezTo>
                <a:cubicBezTo>
                  <a:pt x="-319324" y="2825376"/>
                  <a:pt x="131900" y="3022600"/>
                  <a:pt x="248441" y="3137647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2FE00-68C7-4917-AE7C-DDC2811D4E4A}"/>
              </a:ext>
            </a:extLst>
          </p:cNvPr>
          <p:cNvSpPr txBox="1"/>
          <p:nvPr/>
        </p:nvSpPr>
        <p:spPr>
          <a:xfrm>
            <a:off x="3662701" y="3578459"/>
            <a:ext cx="7576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8445" lvl="1" algn="r">
              <a:spcAft>
                <a:spcPts val="0"/>
              </a:spcAft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хранение данных о пользователях, настольных играх, мероприятиях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F9595-55BA-41C9-A108-CF40D251F1B4}"/>
              </a:ext>
            </a:extLst>
          </p:cNvPr>
          <p:cNvSpPr txBox="1"/>
          <p:nvPr/>
        </p:nvSpPr>
        <p:spPr>
          <a:xfrm>
            <a:off x="311661" y="4755632"/>
            <a:ext cx="6916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8445" lvl="1">
              <a:spcAft>
                <a:spcPts val="0"/>
              </a:spcAft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организация возможности создания объявлений о мероприятиях</a:t>
            </a:r>
            <a:endParaRPr lang="ru-RU" sz="2000" dirty="0">
              <a:solidFill>
                <a:schemeClr val="accent2">
                  <a:lumMod val="5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196AD-CA8A-4078-8A81-D5AD4DD08EF2}"/>
              </a:ext>
            </a:extLst>
          </p:cNvPr>
          <p:cNvSpPr txBox="1"/>
          <p:nvPr/>
        </p:nvSpPr>
        <p:spPr>
          <a:xfrm>
            <a:off x="4044407" y="5990026"/>
            <a:ext cx="7377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предоставление пользователям возможности участвовать в мероприятиях</a:t>
            </a:r>
            <a:endParaRPr lang="ru-RU" sz="2400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696D3CE-A5FE-4DA5-A35F-B59D9E826D52}"/>
              </a:ext>
            </a:extLst>
          </p:cNvPr>
          <p:cNvSpPr/>
          <p:nvPr/>
        </p:nvSpPr>
        <p:spPr>
          <a:xfrm>
            <a:off x="3005546" y="3701599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DC5441C-33CD-4E45-9F1B-61D35F2C202D}"/>
              </a:ext>
            </a:extLst>
          </p:cNvPr>
          <p:cNvSpPr/>
          <p:nvPr/>
        </p:nvSpPr>
        <p:spPr>
          <a:xfrm>
            <a:off x="9095627" y="5157010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6A5C9B-BC15-4A9A-AC69-C7142E6C5D78}"/>
              </a:ext>
            </a:extLst>
          </p:cNvPr>
          <p:cNvSpPr/>
          <p:nvPr/>
        </p:nvSpPr>
        <p:spPr>
          <a:xfrm>
            <a:off x="1717674" y="6150240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F3435-BEA4-4A9A-A532-6DBF095B0EAA}"/>
              </a:ext>
            </a:extLst>
          </p:cNvPr>
          <p:cNvSpPr txBox="1"/>
          <p:nvPr/>
        </p:nvSpPr>
        <p:spPr>
          <a:xfrm>
            <a:off x="3568169" y="1593014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7256770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475129" y="1"/>
            <a:ext cx="11205884" cy="6590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4129630" y="3571814"/>
            <a:ext cx="3896882" cy="55574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7468679" y="3949812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3505203" y="4426566"/>
            <a:ext cx="506586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Задачи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19C1E-FAD8-4C9A-8C7B-39F813CC6287}"/>
              </a:ext>
            </a:extLst>
          </p:cNvPr>
          <p:cNvSpPr txBox="1"/>
          <p:nvPr/>
        </p:nvSpPr>
        <p:spPr>
          <a:xfrm>
            <a:off x="623811" y="2835743"/>
            <a:ext cx="7289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организация возможности публикации издательствами или авторами игр информационных статей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2D920E-43E8-4B42-98B2-33470B506508}"/>
              </a:ext>
            </a:extLst>
          </p:cNvPr>
          <p:cNvSpPr txBox="1"/>
          <p:nvPr/>
        </p:nvSpPr>
        <p:spPr>
          <a:xfrm>
            <a:off x="5446087" y="1784339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обеспечение пользователя возможностью оставлять отзывы к играм 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4E0CB-5371-4DA1-8CCD-2270CB44B781}"/>
              </a:ext>
            </a:extLst>
          </p:cNvPr>
          <p:cNvSpPr txBox="1"/>
          <p:nvPr/>
        </p:nvSpPr>
        <p:spPr>
          <a:xfrm>
            <a:off x="623811" y="137955"/>
            <a:ext cx="76651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обеспечение пользователя возможностью найти нужную им игру и мероприятия, проходящие в определенном, нужном пользователю городе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C97B663E-A0D3-4A3A-A4E3-AA54F2BCE586}"/>
              </a:ext>
            </a:extLst>
          </p:cNvPr>
          <p:cNvSpPr/>
          <p:nvPr/>
        </p:nvSpPr>
        <p:spPr>
          <a:xfrm>
            <a:off x="3973773" y="-87086"/>
            <a:ext cx="6861847" cy="4405304"/>
          </a:xfrm>
          <a:custGeom>
            <a:avLst/>
            <a:gdLst>
              <a:gd name="connsiteX0" fmla="*/ 4695391 w 7057114"/>
              <a:gd name="connsiteY0" fmla="*/ 0 h 3987095"/>
              <a:gd name="connsiteX1" fmla="*/ 6839877 w 7057114"/>
              <a:gd name="connsiteY1" fmla="*/ 1099457 h 3987095"/>
              <a:gd name="connsiteX2" fmla="*/ 14534 w 7057114"/>
              <a:gd name="connsiteY2" fmla="*/ 1698172 h 3987095"/>
              <a:gd name="connsiteX3" fmla="*/ 5000191 w 7057114"/>
              <a:gd name="connsiteY3" fmla="*/ 3156857 h 3987095"/>
              <a:gd name="connsiteX4" fmla="*/ 3933391 w 7057114"/>
              <a:gd name="connsiteY4" fmla="*/ 3984172 h 398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7114" h="3987095">
                <a:moveTo>
                  <a:pt x="4695391" y="0"/>
                </a:moveTo>
                <a:cubicBezTo>
                  <a:pt x="6157705" y="408214"/>
                  <a:pt x="7620020" y="816428"/>
                  <a:pt x="6839877" y="1099457"/>
                </a:cubicBezTo>
                <a:cubicBezTo>
                  <a:pt x="6059734" y="1382486"/>
                  <a:pt x="321148" y="1355272"/>
                  <a:pt x="14534" y="1698172"/>
                </a:cubicBezTo>
                <a:cubicBezTo>
                  <a:pt x="-292080" y="2041072"/>
                  <a:pt x="4347048" y="2775857"/>
                  <a:pt x="5000191" y="3156857"/>
                </a:cubicBezTo>
                <a:cubicBezTo>
                  <a:pt x="5653334" y="3537857"/>
                  <a:pt x="4753448" y="4029529"/>
                  <a:pt x="3933391" y="3984172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6A5C9B-BC15-4A9A-AC69-C7142E6C5D78}"/>
              </a:ext>
            </a:extLst>
          </p:cNvPr>
          <p:cNvSpPr/>
          <p:nvPr/>
        </p:nvSpPr>
        <p:spPr>
          <a:xfrm>
            <a:off x="10636928" y="640886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696D3CE-A5FE-4DA5-A35F-B59D9E826D52}"/>
              </a:ext>
            </a:extLst>
          </p:cNvPr>
          <p:cNvSpPr/>
          <p:nvPr/>
        </p:nvSpPr>
        <p:spPr>
          <a:xfrm>
            <a:off x="3788851" y="1611326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DC5441C-33CD-4E45-9F1B-61D35F2C202D}"/>
              </a:ext>
            </a:extLst>
          </p:cNvPr>
          <p:cNvSpPr/>
          <p:nvPr/>
        </p:nvSpPr>
        <p:spPr>
          <a:xfrm>
            <a:off x="8856778" y="3512939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C2B495-EDC2-4B6A-B893-80F26E90C2F8}"/>
              </a:ext>
            </a:extLst>
          </p:cNvPr>
          <p:cNvSpPr txBox="1"/>
          <p:nvPr/>
        </p:nvSpPr>
        <p:spPr>
          <a:xfrm>
            <a:off x="3526975" y="5848189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проекта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2973964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674914" y="1210116"/>
            <a:ext cx="10809515" cy="50600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6712545" y="-1726851"/>
            <a:ext cx="2364543" cy="62296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5148902" y="2164919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4093606" y="205686"/>
            <a:ext cx="67425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Команда</a:t>
            </a:r>
            <a:endParaRPr lang="ru-RU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5AF50F2-10DC-447E-A969-FA0C950EFC2F}"/>
              </a:ext>
            </a:extLst>
          </p:cNvPr>
          <p:cNvSpPr/>
          <p:nvPr/>
        </p:nvSpPr>
        <p:spPr>
          <a:xfrm rot="7847334">
            <a:off x="436218" y="2665315"/>
            <a:ext cx="2156428" cy="49697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B58E8-E1F3-4EF7-AA90-B0A76311FDFB}"/>
              </a:ext>
            </a:extLst>
          </p:cNvPr>
          <p:cNvSpPr txBox="1"/>
          <p:nvPr/>
        </p:nvSpPr>
        <p:spPr>
          <a:xfrm>
            <a:off x="7064870" y="2008186"/>
            <a:ext cx="6885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team#73-Инешина-Карпов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D5696-B997-46C5-8939-8DC5F9CFC896}"/>
              </a:ext>
            </a:extLst>
          </p:cNvPr>
          <p:cNvSpPr txBox="1"/>
          <p:nvPr/>
        </p:nvSpPr>
        <p:spPr>
          <a:xfrm>
            <a:off x="1832639" y="3545994"/>
            <a:ext cx="67425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Инешина Виктория Павловна (ИСТ-120), 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главный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frontend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разработчик проекта, которому предстоит изучать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back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164C-B6C0-4CD3-A78F-643B1E9A9717}"/>
              </a:ext>
            </a:extLst>
          </p:cNvPr>
          <p:cNvSpPr txBox="1"/>
          <p:nvPr/>
        </p:nvSpPr>
        <p:spPr>
          <a:xfrm>
            <a:off x="4942114" y="4895165"/>
            <a:ext cx="363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 «Делай как надо, как не надо не делай»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F8D87BF-C9A4-4DCD-99BE-BDBD3CC1E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47" r="8409"/>
          <a:stretch/>
        </p:blipFill>
        <p:spPr bwMode="auto">
          <a:xfrm>
            <a:off x="8731051" y="3102534"/>
            <a:ext cx="3203101" cy="3517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91942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3047437" y="1210116"/>
            <a:ext cx="8864944" cy="49511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2227723" y="-1669048"/>
            <a:ext cx="2364543" cy="62296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6154495" y="1625769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-428210" y="179825"/>
            <a:ext cx="67425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Команда</a:t>
            </a:r>
            <a:endParaRPr lang="ru-RU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5AF50F2-10DC-447E-A969-FA0C950EFC2F}"/>
              </a:ext>
            </a:extLst>
          </p:cNvPr>
          <p:cNvSpPr/>
          <p:nvPr/>
        </p:nvSpPr>
        <p:spPr>
          <a:xfrm rot="2830658">
            <a:off x="9570883" y="2921370"/>
            <a:ext cx="2231207" cy="487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B58E8-E1F3-4EF7-AA90-B0A76311FDFB}"/>
              </a:ext>
            </a:extLst>
          </p:cNvPr>
          <p:cNvSpPr txBox="1"/>
          <p:nvPr/>
        </p:nvSpPr>
        <p:spPr>
          <a:xfrm>
            <a:off x="492532" y="1811041"/>
            <a:ext cx="6885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</a:rPr>
              <a:t>team#73-Инешина-Карпов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717392-2973-4C0A-90A3-C50A2D7B7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945"/>
          <a:stretch/>
        </p:blipFill>
        <p:spPr bwMode="auto">
          <a:xfrm>
            <a:off x="652722" y="2813303"/>
            <a:ext cx="3282417" cy="3781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D5696-B997-46C5-8939-8DC5F9CFC896}"/>
              </a:ext>
            </a:extLst>
          </p:cNvPr>
          <p:cNvSpPr txBox="1"/>
          <p:nvPr/>
        </p:nvSpPr>
        <p:spPr>
          <a:xfrm>
            <a:off x="4205579" y="3144996"/>
            <a:ext cx="63443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Карпов Максим Васильевич (ПРИ-120), 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главный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backend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разработчик проекта, которому предстоит изучать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front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164C-B6C0-4CD3-A78F-643B1E9A9717}"/>
              </a:ext>
            </a:extLst>
          </p:cNvPr>
          <p:cNvSpPr txBox="1"/>
          <p:nvPr/>
        </p:nvSpPr>
        <p:spPr>
          <a:xfrm>
            <a:off x="4205579" y="4569901"/>
            <a:ext cx="4154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- «</a:t>
            </a:r>
            <a:r>
              <a:rPr lang="ru-RU" sz="2000" b="0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Слишком мёртвый что бы жить, слишком живой что бы сдохнуть</a:t>
            </a:r>
            <a:r>
              <a:rPr lang="ru-RU" sz="2000" dirty="0">
                <a:solidFill>
                  <a:schemeClr val="accent2">
                    <a:lumMod val="50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94899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3047436" y="273424"/>
            <a:ext cx="8857693" cy="63111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7894321" y="371250"/>
            <a:ext cx="3896882" cy="579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6509237" y="3972224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>
            <a:off x="5954287" y="1692914"/>
            <a:ext cx="5890616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Список </a:t>
            </a:r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аналогов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785495-D503-469F-8B19-42F6382AB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4" b="80916" l="271" r="23306">
                        <a14:foregroundMark x1="2981" y1="42748" x2="18970" y2="60305"/>
                        <a14:foregroundMark x1="18970" y1="60305" x2="18970" y2="60305"/>
                        <a14:foregroundMark x1="17886" y1="56489" x2="18157" y2="40458"/>
                        <a14:foregroundMark x1="21951" y1="40458" x2="8943" y2="72519"/>
                        <a14:foregroundMark x1="8943" y1="72519" x2="2710" y2="35115"/>
                        <a14:foregroundMark x1="1626" y1="58015" x2="6504" y2="68702"/>
                        <a14:foregroundMark x1="15447" y1="70992" x2="23577" y2="41221"/>
                        <a14:foregroundMark x1="22493" y1="60305" x2="11653" y2="81679"/>
                        <a14:foregroundMark x1="10840" y1="12214" x2="10840" y2="12214"/>
                        <a14:foregroundMark x1="2981" y1="53435" x2="271" y2="45802"/>
                        <a14:foregroundMark x1="4336" y1="42748" x2="0" y2="40458"/>
                      </a14:backgroundRemoval>
                    </a14:imgEffect>
                  </a14:imgLayer>
                </a14:imgProps>
              </a:ext>
            </a:extLst>
          </a:blip>
          <a:srcRect t="6122" r="73499" b="12235"/>
          <a:stretch/>
        </p:blipFill>
        <p:spPr>
          <a:xfrm>
            <a:off x="1955403" y="886198"/>
            <a:ext cx="885699" cy="9687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8B8DA7-69F8-43EE-A4A4-2EB0E148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46" y="5131988"/>
            <a:ext cx="1166533" cy="71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F158BA-2E18-44DB-97CC-7BD36B561B5D}"/>
              </a:ext>
            </a:extLst>
          </p:cNvPr>
          <p:cNvSpPr txBox="1"/>
          <p:nvPr/>
        </p:nvSpPr>
        <p:spPr>
          <a:xfrm>
            <a:off x="3159655" y="5214946"/>
            <a:ext cx="24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Boards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FCDF20-5D63-4016-B967-48DBC9F9D2B0}"/>
              </a:ext>
            </a:extLst>
          </p:cNvPr>
          <p:cNvSpPr txBox="1"/>
          <p:nvPr/>
        </p:nvSpPr>
        <p:spPr>
          <a:xfrm>
            <a:off x="3118290" y="1079682"/>
            <a:ext cx="24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esera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AA3D9-7807-4790-82A6-A57DF96D5F05}"/>
              </a:ext>
            </a:extLst>
          </p:cNvPr>
          <p:cNvSpPr txBox="1"/>
          <p:nvPr/>
        </p:nvSpPr>
        <p:spPr>
          <a:xfrm>
            <a:off x="3096517" y="3171149"/>
            <a:ext cx="382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Board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</a:rPr>
              <a:t>Game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Geek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5AF50F2-10DC-447E-A969-FA0C950EFC2F}"/>
              </a:ext>
            </a:extLst>
          </p:cNvPr>
          <p:cNvSpPr/>
          <p:nvPr/>
        </p:nvSpPr>
        <p:spPr>
          <a:xfrm rot="2830658">
            <a:off x="-1532046" y="1375953"/>
            <a:ext cx="2380590" cy="4876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E61516A-6123-4069-805B-42B87351D383}"/>
              </a:ext>
            </a:extLst>
          </p:cNvPr>
          <p:cNvCxnSpPr>
            <a:cxnSpLocks/>
          </p:cNvCxnSpPr>
          <p:nvPr/>
        </p:nvCxnSpPr>
        <p:spPr>
          <a:xfrm>
            <a:off x="1556657" y="-228600"/>
            <a:ext cx="0" cy="728254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75E4AD42-4936-4CC7-B435-0BDB7813AB2A}"/>
              </a:ext>
            </a:extLst>
          </p:cNvPr>
          <p:cNvSpPr/>
          <p:nvPr/>
        </p:nvSpPr>
        <p:spPr>
          <a:xfrm>
            <a:off x="1364850" y="3234401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79EA46-CD71-45F6-995F-B32A419B5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72" y="3190857"/>
            <a:ext cx="1105846" cy="531708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17A27384-431C-4F47-A9BB-B14D067B943D}"/>
              </a:ext>
            </a:extLst>
          </p:cNvPr>
          <p:cNvSpPr/>
          <p:nvPr/>
        </p:nvSpPr>
        <p:spPr>
          <a:xfrm>
            <a:off x="1364850" y="1125289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967A797-CE50-4B65-98BA-DA31F7731B40}"/>
              </a:ext>
            </a:extLst>
          </p:cNvPr>
          <p:cNvSpPr/>
          <p:nvPr/>
        </p:nvSpPr>
        <p:spPr>
          <a:xfrm>
            <a:off x="1364850" y="5343514"/>
            <a:ext cx="383614" cy="38919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5722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1883230" y="208108"/>
            <a:ext cx="10021900" cy="67478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>
            <a:off x="286871" y="610880"/>
            <a:ext cx="2445443" cy="51258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2497377" y="289022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 rot="16200000">
            <a:off x="-1349001" y="2296948"/>
            <a:ext cx="48364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Анализ</a:t>
            </a:r>
            <a:endParaRPr lang="ru-RU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B504D60-77C7-43E4-A99E-99F0D5A965C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317647" y="705126"/>
            <a:ext cx="588589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DE12DA-9538-419E-8347-CB4597523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14" b="80916" l="271" r="23306">
                        <a14:foregroundMark x1="2981" y1="42748" x2="18970" y2="60305"/>
                        <a14:foregroundMark x1="18970" y1="60305" x2="18970" y2="60305"/>
                        <a14:foregroundMark x1="17886" y1="56489" x2="18157" y2="40458"/>
                        <a14:foregroundMark x1="21951" y1="40458" x2="8943" y2="72519"/>
                        <a14:foregroundMark x1="8943" y1="72519" x2="2710" y2="35115"/>
                        <a14:foregroundMark x1="1626" y1="58015" x2="6504" y2="68702"/>
                        <a14:foregroundMark x1="15447" y1="70992" x2="23577" y2="41221"/>
                        <a14:foregroundMark x1="22493" y1="60305" x2="11653" y2="81679"/>
                        <a14:foregroundMark x1="10840" y1="12214" x2="10840" y2="12214"/>
                        <a14:foregroundMark x1="2981" y1="53435" x2="271" y2="45802"/>
                        <a14:foregroundMark x1="4336" y1="42748" x2="0" y2="40458"/>
                      </a14:backgroundRemoval>
                    </a14:imgEffect>
                  </a14:imgLayer>
                </a14:imgProps>
              </a:ext>
            </a:extLst>
          </a:blip>
          <a:srcRect t="6122" r="73499" b="12235"/>
          <a:stretch/>
        </p:blipFill>
        <p:spPr>
          <a:xfrm>
            <a:off x="9250547" y="216991"/>
            <a:ext cx="885699" cy="968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4E0806-C4C7-412E-888F-D8B35900DED1}"/>
              </a:ext>
            </a:extLst>
          </p:cNvPr>
          <p:cNvSpPr txBox="1"/>
          <p:nvPr/>
        </p:nvSpPr>
        <p:spPr>
          <a:xfrm>
            <a:off x="10183249" y="344724"/>
            <a:ext cx="240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esera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FA3286D-027A-4915-ABF0-7581B65E2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63270"/>
              </p:ext>
            </p:extLst>
          </p:nvPr>
        </p:nvGraphicFramePr>
        <p:xfrm>
          <a:off x="3317647" y="1198583"/>
          <a:ext cx="8413024" cy="5585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5765">
                  <a:extLst>
                    <a:ext uri="{9D8B030D-6E8A-4147-A177-3AD203B41FA5}">
                      <a16:colId xmlns:a16="http://schemas.microsoft.com/office/drawing/2014/main" val="3110416347"/>
                    </a:ext>
                  </a:extLst>
                </a:gridCol>
                <a:gridCol w="1979103">
                  <a:extLst>
                    <a:ext uri="{9D8B030D-6E8A-4147-A177-3AD203B41FA5}">
                      <a16:colId xmlns:a16="http://schemas.microsoft.com/office/drawing/2014/main" val="235603680"/>
                    </a:ext>
                  </a:extLst>
                </a:gridCol>
                <a:gridCol w="3741682">
                  <a:extLst>
                    <a:ext uri="{9D8B030D-6E8A-4147-A177-3AD203B41FA5}">
                      <a16:colId xmlns:a16="http://schemas.microsoft.com/office/drawing/2014/main" val="4163226093"/>
                    </a:ext>
                  </a:extLst>
                </a:gridCol>
                <a:gridCol w="636474">
                  <a:extLst>
                    <a:ext uri="{9D8B030D-6E8A-4147-A177-3AD203B41FA5}">
                      <a16:colId xmlns:a16="http://schemas.microsoft.com/office/drawing/2014/main" val="860347868"/>
                    </a:ext>
                  </a:extLst>
                </a:gridCol>
              </a:tblGrid>
              <a:tr h="239139"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Дизайн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1146175" algn="ctr"/>
                          <a:tab pos="2292985" algn="r"/>
                        </a:tabLst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      Цветовая гамма (3)	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2/3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54239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Целостность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2/5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74695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Загруженность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4/5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336099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Удобство использования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Навигация (8)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7/8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9147"/>
                  </a:ext>
                </a:extLst>
              </a:tr>
              <a:tr h="250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Поиск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5/5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1395548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Порог входа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Функциональная перегруженность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4/5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69777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Интуитивная понятность интерфейса (9)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7/9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6725420"/>
                  </a:ext>
                </a:extLst>
              </a:tr>
              <a:tr h="489426">
                <a:tc rowSpan="9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Функциональность относительно выбранной предметной области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Рецензирование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отзыва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dirty="0">
                          <a:effectLst/>
                        </a:rPr>
                        <a:t>5/5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445382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оценивания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1/5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2739972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мероприятием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мероприятия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0" algn="l"/>
                        </a:tabLst>
                      </a:pPr>
                      <a:r>
                        <a:rPr lang="ru-RU" sz="1600" dirty="0">
                          <a:effectLst/>
                        </a:rPr>
                        <a:t>1/8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3714995"/>
                  </a:ext>
                </a:extLst>
              </a:tr>
              <a:tr h="3026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мероприятия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0/4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121864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принятия участия в мероприятие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1/8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057968"/>
                  </a:ext>
                </a:extLst>
              </a:tr>
              <a:tr h="2688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информацией о настольной игре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Качество подачи информации (12)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8/12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461609"/>
                  </a:ext>
                </a:extLst>
              </a:tr>
              <a:tr h="5055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Количество параметров описывающий настольную игры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7/8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964816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Регистрация и Авторизация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358775" algn="l"/>
                        </a:tabLst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Скорость регистрации и авторизации (6)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6/6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692020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аккаунта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3/4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900971"/>
                  </a:ext>
                </a:extLst>
              </a:tr>
              <a:tr h="140338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</a:rPr>
                        <a:t>Итог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effectLst/>
                        </a:rPr>
                        <a:t>63</a:t>
                      </a:r>
                      <a:endParaRPr lang="ru-RU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2457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664300A-5289-4572-82FD-979D365FD6A1}"/>
              </a:ext>
            </a:extLst>
          </p:cNvPr>
          <p:cNvSpPr txBox="1"/>
          <p:nvPr/>
        </p:nvSpPr>
        <p:spPr>
          <a:xfrm rot="16200000">
            <a:off x="-1186855" y="1850962"/>
            <a:ext cx="64824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аналогов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8345556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96E7F5-FCC6-4A75-9DDD-09E9808B55A6}"/>
              </a:ext>
            </a:extLst>
          </p:cNvPr>
          <p:cNvSpPr/>
          <p:nvPr/>
        </p:nvSpPr>
        <p:spPr>
          <a:xfrm>
            <a:off x="293914" y="431240"/>
            <a:ext cx="11295851" cy="6168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31912A4-E6DC-49C3-9FEC-3B0C188F81C9}"/>
              </a:ext>
            </a:extLst>
          </p:cNvPr>
          <p:cNvSpPr/>
          <p:nvPr/>
        </p:nvSpPr>
        <p:spPr>
          <a:xfrm rot="5400000">
            <a:off x="7806153" y="1835820"/>
            <a:ext cx="5669265" cy="2514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5E9731A-34C8-48B3-8174-94B13C06E296}"/>
              </a:ext>
            </a:extLst>
          </p:cNvPr>
          <p:cNvSpPr/>
          <p:nvPr/>
        </p:nvSpPr>
        <p:spPr>
          <a:xfrm>
            <a:off x="9060437" y="338792"/>
            <a:ext cx="820270" cy="83220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89103-6C21-44D6-9155-D6D9F40D6182}"/>
              </a:ext>
            </a:extLst>
          </p:cNvPr>
          <p:cNvSpPr txBox="1"/>
          <p:nvPr/>
        </p:nvSpPr>
        <p:spPr>
          <a:xfrm rot="5400000">
            <a:off x="8665811" y="2074667"/>
            <a:ext cx="4975795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500" b="1" dirty="0">
                <a:solidFill>
                  <a:schemeClr val="accent1">
                    <a:lumMod val="50000"/>
                  </a:schemeClr>
                </a:solidFill>
              </a:rPr>
              <a:t>Анализ</a:t>
            </a:r>
            <a:endParaRPr lang="ru-RU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B504D60-77C7-43E4-A99E-99F0D5A965C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941839" y="754896"/>
            <a:ext cx="311859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FA3286D-027A-4915-ABF0-7581B65E2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85416"/>
              </p:ext>
            </p:extLst>
          </p:nvPr>
        </p:nvGraphicFramePr>
        <p:xfrm>
          <a:off x="128132" y="1170999"/>
          <a:ext cx="8413024" cy="5585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5765">
                  <a:extLst>
                    <a:ext uri="{9D8B030D-6E8A-4147-A177-3AD203B41FA5}">
                      <a16:colId xmlns:a16="http://schemas.microsoft.com/office/drawing/2014/main" val="3110416347"/>
                    </a:ext>
                  </a:extLst>
                </a:gridCol>
                <a:gridCol w="1979103">
                  <a:extLst>
                    <a:ext uri="{9D8B030D-6E8A-4147-A177-3AD203B41FA5}">
                      <a16:colId xmlns:a16="http://schemas.microsoft.com/office/drawing/2014/main" val="235603680"/>
                    </a:ext>
                  </a:extLst>
                </a:gridCol>
                <a:gridCol w="3741682">
                  <a:extLst>
                    <a:ext uri="{9D8B030D-6E8A-4147-A177-3AD203B41FA5}">
                      <a16:colId xmlns:a16="http://schemas.microsoft.com/office/drawing/2014/main" val="4163226093"/>
                    </a:ext>
                  </a:extLst>
                </a:gridCol>
                <a:gridCol w="636474">
                  <a:extLst>
                    <a:ext uri="{9D8B030D-6E8A-4147-A177-3AD203B41FA5}">
                      <a16:colId xmlns:a16="http://schemas.microsoft.com/office/drawing/2014/main" val="860347868"/>
                    </a:ext>
                  </a:extLst>
                </a:gridCol>
              </a:tblGrid>
              <a:tr h="239139"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Дизайн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1146175" algn="ctr"/>
                          <a:tab pos="2292985" algn="r"/>
                        </a:tabLst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      Цветовая гамма (3)	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3/3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54239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Целостность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574695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Загруженность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336099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Удобство использования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Навигация (8)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7/8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0349147"/>
                  </a:ext>
                </a:extLst>
              </a:tr>
              <a:tr h="250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Поиск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1395548"/>
                  </a:ext>
                </a:extLst>
              </a:tr>
              <a:tr h="23913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Порог входа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Функциональная перегруженность (5)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669777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Интуитивная понятность интерфейса (9)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6/9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6725420"/>
                  </a:ext>
                </a:extLst>
              </a:tr>
              <a:tr h="489426">
                <a:tc rowSpan="9"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Функциональность относительно выбранной предметной области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Рецензирование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отзыва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/>
                      </a:pPr>
                      <a:r>
                        <a:rPr lang="ru-RU" sz="1600" dirty="0">
                          <a:effectLst/>
                        </a:rPr>
                        <a:t>5/5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4453820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оценивания (5)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2739972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мероприятием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создания мероприятия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0" algn="l"/>
                        </a:tabLst>
                      </a:pPr>
                      <a:r>
                        <a:rPr lang="ru-RU" sz="1600" dirty="0">
                          <a:effectLst/>
                        </a:rPr>
                        <a:t>0/8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3714995"/>
                  </a:ext>
                </a:extLst>
              </a:tr>
              <a:tr h="3026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мероприятия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0/4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121864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Быстрота и простота принятия участия в мероприятие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0/8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057968"/>
                  </a:ext>
                </a:extLst>
              </a:tr>
              <a:tr h="2688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Взаимодействие с информацией о настольной игре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Качество подачи информации (12)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10/12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461609"/>
                  </a:ext>
                </a:extLst>
              </a:tr>
              <a:tr h="5055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Количество параметров описывающий настольную игры (8)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8/8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8964816"/>
                  </a:ext>
                </a:extLst>
              </a:tr>
              <a:tr h="489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Регистрация и Авторизация</a:t>
                      </a:r>
                      <a:endParaRPr lang="ru-RU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tabLst>
                          <a:tab pos="358775" algn="l"/>
                        </a:tabLst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Скорость регистрации и авторизации (6)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6/6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6920204"/>
                  </a:ext>
                </a:extLst>
              </a:tr>
              <a:tr h="239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Глубина настройки аккаунта (4)</a:t>
                      </a:r>
                      <a:endParaRPr lang="ru-RU" sz="16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dirty="0">
                          <a:effectLst/>
                        </a:rPr>
                        <a:t>4/4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900971"/>
                  </a:ext>
                </a:extLst>
              </a:tr>
              <a:tr h="140338"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</a:rPr>
                        <a:t>Итог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effectLst/>
                        </a:rPr>
                        <a:t>64</a:t>
                      </a:r>
                      <a:endParaRPr lang="ru-RU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245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99F77B7-B047-4402-8F77-272B805EBF50}"/>
              </a:ext>
            </a:extLst>
          </p:cNvPr>
          <p:cNvSpPr txBox="1"/>
          <p:nvPr/>
        </p:nvSpPr>
        <p:spPr>
          <a:xfrm rot="5400000">
            <a:off x="6853596" y="4863390"/>
            <a:ext cx="63844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chemeClr val="accent1">
                    <a:lumMod val="50000"/>
                  </a:schemeClr>
                </a:solidFill>
              </a:rPr>
              <a:t>аналогов</a:t>
            </a:r>
            <a:endParaRPr lang="ru-RU" sz="66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018BEAC-0C1A-46AA-A819-90B5282F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58" y="316617"/>
            <a:ext cx="1344239" cy="646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CF2DFE-54AF-47E8-B1FC-04649FCCA5FE}"/>
              </a:ext>
            </a:extLst>
          </p:cNvPr>
          <p:cNvSpPr txBox="1"/>
          <p:nvPr/>
        </p:nvSpPr>
        <p:spPr>
          <a:xfrm>
            <a:off x="2304591" y="394707"/>
            <a:ext cx="382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Board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Game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Geek</a:t>
            </a:r>
            <a:endParaRPr lang="ru-R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659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575</Words>
  <Application>Microsoft Office PowerPoint</Application>
  <PresentationFormat>Широкоэкранный</PresentationFormat>
  <Paragraphs>169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Segoe Print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20</cp:revision>
  <dcterms:created xsi:type="dcterms:W3CDTF">2022-09-27T11:37:20Z</dcterms:created>
  <dcterms:modified xsi:type="dcterms:W3CDTF">2022-09-27T18:18:56Z</dcterms:modified>
</cp:coreProperties>
</file>